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1" d="100"/>
          <a:sy n="191" d="100"/>
        </p:scale>
        <p:origin x="389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09718-3FD1-4829-8DCC-CEA3AB58367F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7854D-5F90-492D-A2F7-5265CE852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5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Regression is a common way to use understandable math/ data </a:t>
            </a:r>
            <a:r>
              <a:rPr lang="en-US"/>
              <a:t>for predictive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7854D-5F90-492D-A2F7-5265CE8521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0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3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53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22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59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42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89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5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74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41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8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rewconway.com/zia/2013/3/26/the-data-science-venn-diagra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3D36-AFEE-4D7C-3ABE-004CA58AA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Science/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A4DB0-AF0B-0400-29E9-59B9807A7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Overview and Architecture Implications</a:t>
            </a:r>
          </a:p>
        </p:txBody>
      </p:sp>
    </p:spTree>
    <p:extLst>
      <p:ext uri="{BB962C8B-B14F-4D97-AF65-F5344CB8AC3E}">
        <p14:creationId xmlns:p14="http://schemas.microsoft.com/office/powerpoint/2010/main" val="229948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39CA-49F2-396C-3EA1-3D533355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Raw Data vs Smart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5B20C-C9E3-E6ED-7970-59065738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ML and AI ingest data to provide smarter insights … but they need to learn</a:t>
            </a:r>
          </a:p>
          <a:p>
            <a:r>
              <a:rPr lang="en-US" dirty="0"/>
              <a:t>Training systems</a:t>
            </a:r>
          </a:p>
          <a:p>
            <a:r>
              <a:rPr lang="en-US" dirty="0"/>
              <a:t>Large input of data; labelled</a:t>
            </a:r>
          </a:p>
          <a:p>
            <a:pPr lvl="1"/>
            <a:r>
              <a:rPr lang="en-US" dirty="0"/>
              <a:t>System self learns based on labels</a:t>
            </a:r>
          </a:p>
          <a:p>
            <a:pPr lvl="2"/>
            <a:r>
              <a:rPr lang="en-US" dirty="0"/>
              <a:t>E.g. "Is this a street light"? (Common captcha)</a:t>
            </a:r>
          </a:p>
          <a:p>
            <a:pPr lvl="1"/>
            <a:r>
              <a:rPr lang="en-US" dirty="0"/>
              <a:t>Neural network starts with basic image (input) and starts comparing  to labelled output or expected output</a:t>
            </a:r>
          </a:p>
          <a:p>
            <a:pPr lvl="2"/>
            <a:r>
              <a:rPr lang="en-US" dirty="0"/>
              <a:t>Internally it develops a set of connections based on input, analysis (from internal algorithms) and expected output.  And the internal algorithms keep changing over time and as more and more data comes in)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E5BD-A88D-B2A9-A788-1E34B735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1424-3FBC-3536-7174-E1E04AF225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How to organize data</a:t>
            </a:r>
          </a:p>
          <a:p>
            <a:pPr lvl="1"/>
            <a:r>
              <a:rPr lang="en-US" dirty="0"/>
              <a:t>Services or new code needed to cleanse and manage the data</a:t>
            </a:r>
          </a:p>
          <a:p>
            <a:pPr lvl="2"/>
            <a:r>
              <a:rPr lang="en-US" dirty="0"/>
              <a:t>What ‘type’ of data?  Image?  Text? ASCII or multi-byte Text?  </a:t>
            </a:r>
          </a:p>
          <a:p>
            <a:pPr lvl="2"/>
            <a:r>
              <a:rPr lang="en-US" dirty="0"/>
              <a:t>How much Data?</a:t>
            </a:r>
          </a:p>
          <a:p>
            <a:pPr lvl="2"/>
            <a:r>
              <a:rPr lang="en-US" dirty="0"/>
              <a:t>What throughput is needed?</a:t>
            </a:r>
          </a:p>
          <a:p>
            <a:pPr lvl="2"/>
            <a:r>
              <a:rPr lang="en-US" dirty="0"/>
              <a:t>Parallel or serial processing?</a:t>
            </a:r>
          </a:p>
          <a:p>
            <a:pPr lvl="1"/>
            <a:r>
              <a:rPr lang="en-US" dirty="0"/>
              <a:t>How to select tools/ impacts on the application</a:t>
            </a:r>
          </a:p>
          <a:p>
            <a:pPr lvl="2"/>
            <a:r>
              <a:rPr lang="en-US" dirty="0"/>
              <a:t>C/ C++/ Java/ C#/ Python</a:t>
            </a:r>
          </a:p>
          <a:p>
            <a:pPr lvl="1"/>
            <a:r>
              <a:rPr lang="en-US" dirty="0"/>
              <a:t>Efficiency in algorithms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45386-4C50-AA37-80B0-EDBF5A875D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Distributed system or single system?</a:t>
            </a:r>
          </a:p>
          <a:p>
            <a:pPr lvl="1"/>
            <a:r>
              <a:rPr lang="en-US" dirty="0"/>
              <a:t>Communications type and synchronization needs?</a:t>
            </a:r>
          </a:p>
          <a:p>
            <a:pPr lvl="1"/>
            <a:r>
              <a:rPr lang="en-US" dirty="0"/>
              <a:t>Ability to modify algorithms easily</a:t>
            </a:r>
          </a:p>
          <a:p>
            <a:pPr lvl="1"/>
            <a:r>
              <a:rPr lang="en-US" dirty="0"/>
              <a:t>Swap in different modules; Integrate different technologies</a:t>
            </a:r>
          </a:p>
          <a:p>
            <a:pPr lvl="1"/>
            <a:r>
              <a:rPr lang="en-US" dirty="0"/>
              <a:t>Ways to present data </a:t>
            </a:r>
          </a:p>
          <a:p>
            <a:pPr lvl="1"/>
            <a:r>
              <a:rPr lang="en-US" dirty="0"/>
              <a:t>Automation</a:t>
            </a:r>
          </a:p>
        </p:txBody>
      </p:sp>
    </p:spTree>
    <p:extLst>
      <p:ext uri="{BB962C8B-B14F-4D97-AF65-F5344CB8AC3E}">
        <p14:creationId xmlns:p14="http://schemas.microsoft.com/office/powerpoint/2010/main" val="118904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BFD6E5-C1DB-BE7F-7350-D7EF3F6E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</a:t>
            </a:r>
            <a:r>
              <a:rPr lang="en-US"/>
              <a:t>/ Architecture </a:t>
            </a:r>
            <a:r>
              <a:rPr lang="en-US" dirty="0"/>
              <a:t>… not so different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CD4C1B-4068-5DA3-FF03-B319AA21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/>
          <a:lstStyle/>
          <a:p>
            <a:r>
              <a:rPr lang="en-US" dirty="0"/>
              <a:t>Data Science /ML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37358CF-1978-A2A7-A487-51A086AB6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r>
              <a:rPr lang="en-US" dirty="0"/>
              <a:t>Collect data</a:t>
            </a:r>
          </a:p>
          <a:p>
            <a:r>
              <a:rPr lang="en-US" dirty="0"/>
              <a:t>Explore data</a:t>
            </a:r>
          </a:p>
          <a:p>
            <a:r>
              <a:rPr lang="en-US" dirty="0"/>
              <a:t>Prepare data</a:t>
            </a:r>
          </a:p>
          <a:p>
            <a:r>
              <a:rPr lang="en-US" dirty="0"/>
              <a:t>Model</a:t>
            </a:r>
          </a:p>
          <a:p>
            <a:r>
              <a:rPr lang="en-US" dirty="0"/>
              <a:t>Evaluate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CA51D86-7183-7646-A188-C6F1741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88295EA-866C-D159-68CE-4684EF758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r>
              <a:rPr lang="en-US" dirty="0"/>
              <a:t>Collect requirements</a:t>
            </a:r>
          </a:p>
          <a:p>
            <a:r>
              <a:rPr lang="en-US" dirty="0"/>
              <a:t>Review/ refine requirements</a:t>
            </a:r>
          </a:p>
          <a:p>
            <a:r>
              <a:rPr lang="en-US" dirty="0"/>
              <a:t>Generate options for architecture</a:t>
            </a:r>
          </a:p>
          <a:p>
            <a:r>
              <a:rPr lang="en-US" dirty="0"/>
              <a:t>Model or prototype options</a:t>
            </a:r>
          </a:p>
          <a:p>
            <a:r>
              <a:rPr lang="en-US" dirty="0"/>
              <a:t>Evaluate</a:t>
            </a:r>
          </a:p>
        </p:txBody>
      </p:sp>
    </p:spTree>
    <p:extLst>
      <p:ext uri="{BB962C8B-B14F-4D97-AF65-F5344CB8AC3E}">
        <p14:creationId xmlns:p14="http://schemas.microsoft.com/office/powerpoint/2010/main" val="191408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8FE6-FF2C-4077-233F-E72172B4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does Arch/ Req have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3758-1421-41CC-8370-A2D45A39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This is Architecture / Requirements … what does that have to do with Data Science or Machine Learning?</a:t>
            </a:r>
          </a:p>
          <a:p>
            <a:pPr lvl="1"/>
            <a:r>
              <a:rPr lang="en-US" dirty="0"/>
              <a:t>DS and ML are applications of software and technology</a:t>
            </a:r>
          </a:p>
          <a:p>
            <a:pPr lvl="1"/>
            <a:r>
              <a:rPr lang="en-US" dirty="0"/>
              <a:t>Requirements and Architecture are how you go about creating applications</a:t>
            </a:r>
          </a:p>
          <a:p>
            <a:pPr lvl="1"/>
            <a:r>
              <a:rPr lang="en-US" dirty="0"/>
              <a:t>You can’t create applications without understanding their purpose</a:t>
            </a:r>
          </a:p>
          <a:p>
            <a:pPr lvl="2"/>
            <a:r>
              <a:rPr lang="en-US" dirty="0"/>
              <a:t>Context</a:t>
            </a:r>
          </a:p>
          <a:p>
            <a:pPr lvl="2"/>
            <a:r>
              <a:rPr lang="en-US" dirty="0"/>
              <a:t>Domain</a:t>
            </a:r>
          </a:p>
          <a:p>
            <a:pPr lvl="1"/>
            <a:r>
              <a:rPr lang="en-US" dirty="0"/>
              <a:t>We have covered many application ‘domains’, and given the prevalence (on ongoing growth) of Data Science and ML, it is important that anyone designing or architecting software understands these topics</a:t>
            </a:r>
          </a:p>
        </p:txBody>
      </p:sp>
    </p:spTree>
    <p:extLst>
      <p:ext uri="{BB962C8B-B14F-4D97-AF65-F5344CB8AC3E}">
        <p14:creationId xmlns:p14="http://schemas.microsoft.com/office/powerpoint/2010/main" val="20967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3091-8D7B-7D27-732E-44050BB3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is Data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29F4C-F376-0268-59E4-44EC4B8A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Find order, meaning, value from (unstructured data)</a:t>
            </a:r>
          </a:p>
          <a:p>
            <a:pPr lvl="1"/>
            <a:r>
              <a:rPr lang="en-US" dirty="0"/>
              <a:t>2019 (indeed.com): 29% increase YOY in data science jobs</a:t>
            </a:r>
          </a:p>
          <a:p>
            <a:pPr lvl="1"/>
            <a:r>
              <a:rPr lang="en-US" dirty="0" err="1"/>
              <a:t>Linkedin</a:t>
            </a:r>
            <a:r>
              <a:rPr lang="en-US" dirty="0"/>
              <a:t>: gap in supply/ demand (150K gap)</a:t>
            </a:r>
          </a:p>
          <a:p>
            <a:r>
              <a:rPr lang="en-US" dirty="0"/>
              <a:t>BUT: Data w/o software and applications … is just data</a:t>
            </a:r>
          </a:p>
          <a:p>
            <a:endParaRPr lang="en-US" dirty="0"/>
          </a:p>
          <a:p>
            <a:r>
              <a:rPr lang="en-US" dirty="0"/>
              <a:t>Drew Conway: Dev skills + Math/ Stats + Domain Expertise = Data Science</a:t>
            </a:r>
          </a:p>
          <a:p>
            <a:r>
              <a:rPr lang="en-US" dirty="0">
                <a:hlinkClick r:id="rId2"/>
              </a:rPr>
              <a:t>The Data Science Venn Diagram — Drew Conway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E208C-E22B-04E1-68E0-343C2B939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027" y="371350"/>
            <a:ext cx="5961625" cy="569064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135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E875-4E84-0C2D-CAF5-335CFFBDC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59377-EFE4-7696-2D7F-ADE45E2D9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It’s rare (and usually unwise) to have one person do it all on anything other than a small project</a:t>
            </a:r>
          </a:p>
          <a:p>
            <a:r>
              <a:rPr lang="en-US" dirty="0"/>
              <a:t>Multi-disciplinary team are usually pulled together</a:t>
            </a:r>
          </a:p>
          <a:p>
            <a:endParaRPr lang="en-US" dirty="0"/>
          </a:p>
          <a:p>
            <a:r>
              <a:rPr lang="en-US" dirty="0"/>
              <a:t>Roles/ Team</a:t>
            </a:r>
          </a:p>
          <a:p>
            <a:pPr lvl="1"/>
            <a:r>
              <a:rPr lang="en-US" dirty="0"/>
              <a:t>Data Engineer: The SME in programming</a:t>
            </a:r>
          </a:p>
          <a:p>
            <a:pPr lvl="1"/>
            <a:r>
              <a:rPr lang="en-US" dirty="0"/>
              <a:t>ML Specialist: Deep learning and algo</a:t>
            </a:r>
          </a:p>
          <a:p>
            <a:pPr lvl="1"/>
            <a:r>
              <a:rPr lang="en-US" dirty="0"/>
              <a:t>Researchers: Domain specific specialist (biologist, doctors, physicists) with stats skills</a:t>
            </a:r>
          </a:p>
          <a:p>
            <a:pPr lvl="1"/>
            <a:r>
              <a:rPr lang="en-US" dirty="0"/>
              <a:t>Analysts: SME in data DB, Visualization</a:t>
            </a:r>
          </a:p>
          <a:p>
            <a:pPr lvl="1"/>
            <a:r>
              <a:rPr lang="en-US" dirty="0"/>
              <a:t>Business/ Project lead: </a:t>
            </a:r>
            <a:r>
              <a:rPr lang="en-US" dirty="0" err="1"/>
              <a:t>Data+SW+Business</a:t>
            </a:r>
            <a:r>
              <a:rPr lang="en-US" dirty="0"/>
              <a:t> skills</a:t>
            </a:r>
          </a:p>
        </p:txBody>
      </p:sp>
    </p:spTree>
    <p:extLst>
      <p:ext uri="{BB962C8B-B14F-4D97-AF65-F5344CB8AC3E}">
        <p14:creationId xmlns:p14="http://schemas.microsoft.com/office/powerpoint/2010/main" val="374284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DD63-177F-2FC0-D616-C511B9CC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Why do we need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2232B-8AFF-547F-F531-65CC9DF4D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Insights</a:t>
            </a:r>
          </a:p>
          <a:p>
            <a:pPr lvl="1"/>
            <a:r>
              <a:rPr lang="en-US" dirty="0"/>
              <a:t>Business: Competitive advantage</a:t>
            </a:r>
          </a:p>
          <a:p>
            <a:pPr lvl="1"/>
            <a:r>
              <a:rPr lang="en-US" dirty="0"/>
              <a:t>i.e. BI (Business Intelligence)</a:t>
            </a:r>
          </a:p>
          <a:p>
            <a:r>
              <a:rPr lang="en-US" dirty="0"/>
              <a:t>Data sources:</a:t>
            </a:r>
          </a:p>
          <a:p>
            <a:pPr lvl="1"/>
            <a:r>
              <a:rPr lang="en-US" dirty="0"/>
              <a:t>Social network data (graphs/ connections)</a:t>
            </a:r>
          </a:p>
          <a:p>
            <a:pPr lvl="1"/>
            <a:r>
              <a:rPr lang="en-US" dirty="0"/>
              <a:t>Images (pictures)</a:t>
            </a:r>
          </a:p>
          <a:p>
            <a:pPr lvl="1"/>
            <a:r>
              <a:rPr lang="en-US" dirty="0"/>
              <a:t>Streaming data (video)</a:t>
            </a:r>
          </a:p>
          <a:p>
            <a:pPr lvl="1"/>
            <a:r>
              <a:rPr lang="en-US" dirty="0"/>
              <a:t>These all provide the ability to do analysis/ provide analytics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9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F4B8-BF14-D7F9-CD7D-D0DCF716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Types of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1EC4-BDE9-FEF7-20EF-5570265DE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Descriptive (Here is what is going on)</a:t>
            </a:r>
          </a:p>
          <a:p>
            <a:pPr lvl="1"/>
            <a:r>
              <a:rPr lang="en-US" dirty="0"/>
              <a:t>Show plots of data.   Humans can draw conclusions from the information shown</a:t>
            </a:r>
          </a:p>
          <a:p>
            <a:r>
              <a:rPr lang="en-US" dirty="0"/>
              <a:t>Predictive (If X occurs, then Y will occur, or here is the most likely outcome given the current information)</a:t>
            </a:r>
          </a:p>
          <a:p>
            <a:pPr lvl="1"/>
            <a:r>
              <a:rPr lang="en-US" dirty="0"/>
              <a:t>Medical Treatment expected results</a:t>
            </a:r>
          </a:p>
          <a:p>
            <a:pPr lvl="1"/>
            <a:r>
              <a:rPr lang="en-US" dirty="0"/>
              <a:t>Investment results</a:t>
            </a:r>
          </a:p>
          <a:p>
            <a:pPr lvl="1"/>
            <a:r>
              <a:rPr lang="en-US" dirty="0"/>
              <a:t>Recommendation engines (we think you will like this)</a:t>
            </a:r>
          </a:p>
          <a:p>
            <a:pPr lvl="1"/>
            <a:r>
              <a:rPr lang="en-US" dirty="0"/>
              <a:t>Every single poll in politics</a:t>
            </a:r>
          </a:p>
          <a:p>
            <a:pPr lvl="1"/>
            <a:r>
              <a:rPr lang="en-US" dirty="0"/>
              <a:t>Health predictions (if your blood pressure keeps increasing at this rate …)</a:t>
            </a:r>
          </a:p>
          <a:p>
            <a:r>
              <a:rPr lang="en-US" dirty="0"/>
              <a:t>Prescriptive (Do X to achieve Y)</a:t>
            </a:r>
          </a:p>
          <a:p>
            <a:pPr lvl="1"/>
            <a:r>
              <a:rPr lang="en-US" dirty="0"/>
              <a:t>As it says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0B63-B01F-D891-F566-661FF53B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Basic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7657-3279-FBBA-1F53-90C453919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Have to:</a:t>
            </a:r>
          </a:p>
          <a:p>
            <a:pPr lvl="1"/>
            <a:r>
              <a:rPr lang="en-US" dirty="0"/>
              <a:t>Get data</a:t>
            </a:r>
          </a:p>
          <a:p>
            <a:pPr lvl="1"/>
            <a:r>
              <a:rPr lang="en-US" dirty="0"/>
              <a:t>'Clean' data</a:t>
            </a:r>
          </a:p>
          <a:p>
            <a:pPr lvl="2"/>
            <a:r>
              <a:rPr lang="en-US" dirty="0"/>
              <a:t>NOTE: 80% of project time spend on cleaning data</a:t>
            </a:r>
          </a:p>
          <a:p>
            <a:pPr lvl="1"/>
            <a:r>
              <a:rPr lang="en-US" dirty="0"/>
              <a:t>Explore data (visualize, understand, experiment)</a:t>
            </a:r>
          </a:p>
          <a:p>
            <a:pPr lvl="1"/>
            <a:r>
              <a:rPr lang="en-US" dirty="0"/>
              <a:t>Iterate to clean data again</a:t>
            </a:r>
          </a:p>
          <a:p>
            <a:pPr lvl="1"/>
            <a:r>
              <a:rPr lang="en-US" dirty="0"/>
              <a:t>Model the data (can you abstract the data)</a:t>
            </a:r>
          </a:p>
          <a:p>
            <a:pPr lvl="2"/>
            <a:r>
              <a:rPr lang="en-US" dirty="0"/>
              <a:t>Necessary to make predictions</a:t>
            </a:r>
          </a:p>
          <a:p>
            <a:pPr lvl="2"/>
            <a:r>
              <a:rPr lang="en-US" dirty="0"/>
              <a:t>Validate the model (iterate)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7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7499-A173-9987-A9DB-E8D28B0F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The tools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243F-5237-649E-45DE-5323A09FB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lvl="1"/>
            <a:r>
              <a:rPr lang="en-US" dirty="0"/>
              <a:t>Python/ R: Modeling and data manipulation</a:t>
            </a:r>
          </a:p>
          <a:p>
            <a:pPr lvl="1"/>
            <a:r>
              <a:rPr lang="en-US" dirty="0"/>
              <a:t>C/C++: Fast backend processing</a:t>
            </a:r>
          </a:p>
          <a:p>
            <a:pPr lvl="1"/>
            <a:r>
              <a:rPr lang="en-US" dirty="0"/>
              <a:t>DBs: SQL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Math: Probability, regression, linear algebra, calculus</a:t>
            </a:r>
          </a:p>
          <a:p>
            <a:r>
              <a:rPr lang="en-US" dirty="0"/>
              <a:t>Which math to use to process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6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6DBC-D6C1-3EA4-73B4-6E2465E3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AI vs. ML vs. Data Science vs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8631D-A6F6-E961-C337-134773C34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AI vs ML vs Data Science</a:t>
            </a:r>
          </a:p>
          <a:p>
            <a:r>
              <a:rPr lang="en-US" dirty="0"/>
              <a:t>ML: Learns over time; fixed algorithm</a:t>
            </a:r>
          </a:p>
          <a:p>
            <a:pPr lvl="1"/>
            <a:r>
              <a:rPr lang="en-US" dirty="0"/>
              <a:t>Supervised Learning</a:t>
            </a:r>
          </a:p>
          <a:p>
            <a:pPr lvl="2"/>
            <a:r>
              <a:rPr lang="en-US" dirty="0"/>
              <a:t>Specified input; Specified output (i.e. labelled data).  SW figures out how to get from input to output by ingesting large amounts of data and working out the patterns to get from A to B</a:t>
            </a:r>
          </a:p>
          <a:p>
            <a:pPr lvl="1"/>
            <a:r>
              <a:rPr lang="en-US" dirty="0"/>
              <a:t>Unsupervised Learning</a:t>
            </a:r>
          </a:p>
          <a:p>
            <a:pPr lvl="2"/>
            <a:r>
              <a:rPr lang="en-US" dirty="0"/>
              <a:t>Massive amounts of data.  SW finds pattens in the data.  Self adjusting as more data is ingested</a:t>
            </a:r>
          </a:p>
          <a:p>
            <a:r>
              <a:rPr lang="en-US" dirty="0"/>
              <a:t>AI: Learns over time; algorithm adjusts on it's own over time e.g. Neural networks</a:t>
            </a:r>
          </a:p>
          <a:p>
            <a:pPr lvl="1"/>
            <a:r>
              <a:rPr lang="en-US" dirty="0"/>
              <a:t>Discriminative AI: Predicts outcomes or categorizes based on historical data e.g. NLP/ </a:t>
            </a:r>
            <a:r>
              <a:rPr lang="en-US"/>
              <a:t>Sentiment analysis …</a:t>
            </a:r>
            <a:endParaRPr lang="en-US" dirty="0"/>
          </a:p>
          <a:p>
            <a:pPr lvl="1"/>
            <a:r>
              <a:rPr lang="en-US" dirty="0"/>
              <a:t>Generative AI: Creates new data (output) e.g. ChatGPT/ Gemini/ DALLE-2 …</a:t>
            </a:r>
          </a:p>
          <a:p>
            <a:r>
              <a:rPr lang="en-US" dirty="0"/>
              <a:t>DS: The data and SW under the hood for both</a:t>
            </a:r>
          </a:p>
          <a:p>
            <a:r>
              <a:rPr lang="en-US" dirty="0"/>
              <a:t>Data Engineering?</a:t>
            </a:r>
          </a:p>
          <a:p>
            <a:pPr lvl="1"/>
            <a:r>
              <a:rPr lang="en-US" dirty="0"/>
              <a:t>Building all the tools and applications that use the data for use in Data Science</a:t>
            </a:r>
          </a:p>
        </p:txBody>
      </p:sp>
    </p:spTree>
    <p:extLst>
      <p:ext uri="{BB962C8B-B14F-4D97-AF65-F5344CB8AC3E}">
        <p14:creationId xmlns:p14="http://schemas.microsoft.com/office/powerpoint/2010/main" val="3539787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926</Words>
  <Application>Microsoft Office PowerPoint</Application>
  <PresentationFormat>Widescreen</PresentationFormat>
  <Paragraphs>117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Calibri</vt:lpstr>
      <vt:lpstr>Calibri Light</vt:lpstr>
      <vt:lpstr>Retrospect</vt:lpstr>
      <vt:lpstr>Data Science/ Engineering</vt:lpstr>
      <vt:lpstr>What does Arch/ Req have to do with it?</vt:lpstr>
      <vt:lpstr>What is Data Science?</vt:lpstr>
      <vt:lpstr>Data Science Projects</vt:lpstr>
      <vt:lpstr>Why do we need data?</vt:lpstr>
      <vt:lpstr>Types of analytics</vt:lpstr>
      <vt:lpstr>Basic steps</vt:lpstr>
      <vt:lpstr>The tools we use</vt:lpstr>
      <vt:lpstr>AI vs. ML vs. Data Science vs Engineering</vt:lpstr>
      <vt:lpstr>Raw Data vs Smart Data</vt:lpstr>
      <vt:lpstr>Arch impacts</vt:lpstr>
      <vt:lpstr>Data Science/ Architecture … not so different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 Rabb</dc:creator>
  <cp:lastModifiedBy>William Stumbo</cp:lastModifiedBy>
  <cp:revision>5</cp:revision>
  <dcterms:created xsi:type="dcterms:W3CDTF">2024-05-25T21:38:50Z</dcterms:created>
  <dcterms:modified xsi:type="dcterms:W3CDTF">2024-09-27T01:25:11Z</dcterms:modified>
</cp:coreProperties>
</file>